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08" r:id="rId1"/>
  </p:sldMasterIdLst>
  <p:notesMasterIdLst>
    <p:notesMasterId r:id="rId14"/>
  </p:notesMasterIdLst>
  <p:handoutMasterIdLst>
    <p:handoutMasterId r:id="rId15"/>
  </p:handoutMasterIdLst>
  <p:sldIdLst>
    <p:sldId id="256" r:id="rId2"/>
    <p:sldId id="257" r:id="rId3"/>
    <p:sldId id="258" r:id="rId4"/>
    <p:sldId id="267" r:id="rId5"/>
    <p:sldId id="268" r:id="rId6"/>
    <p:sldId id="259" r:id="rId7"/>
    <p:sldId id="262" r:id="rId8"/>
    <p:sldId id="261" r:id="rId9"/>
    <p:sldId id="260" r:id="rId10"/>
    <p:sldId id="263" r:id="rId11"/>
    <p:sldId id="272" r:id="rId12"/>
    <p:sldId id="273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383C3C3A-7478-499F-8596-30A94CF8F393}">
          <p14:sldIdLst>
            <p14:sldId id="256"/>
            <p14:sldId id="257"/>
            <p14:sldId id="258"/>
            <p14:sldId id="267"/>
            <p14:sldId id="268"/>
            <p14:sldId id="259"/>
            <p14:sldId id="262"/>
            <p14:sldId id="261"/>
            <p14:sldId id="260"/>
            <p14:sldId id="263"/>
            <p14:sldId id="272"/>
            <p14:sldId id="273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34555" autoAdjust="0"/>
    <p:restoredTop sz="94700" autoAdjust="0"/>
  </p:normalViewPr>
  <p:slideViewPr>
    <p:cSldViewPr>
      <p:cViewPr>
        <p:scale>
          <a:sx n="120" d="100"/>
          <a:sy n="120" d="100"/>
        </p:scale>
        <p:origin x="-2106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0C6EB6-CAE7-483E-AF55-8A618170A7F3}" type="datetimeFigureOut">
              <a:rPr lang="ru-RU" smtClean="0"/>
              <a:pPr/>
              <a:t>30.09.2015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407BC8B-4362-4B66-9F36-511E844327C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1632245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29CD9E-D672-434C-B155-70C45D298F38}" type="datetimeFigureOut">
              <a:rPr lang="ru-RU" smtClean="0"/>
              <a:pPr/>
              <a:t>30.09.2015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2BBF4D-ED29-4946-B0D9-48BE65C453D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8042705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ЗАО «Гидротех», 2013г.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952965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91EE92-B3C0-4F1A-947B-82E4866A9BF3}" type="datetime1">
              <a:rPr lang="ru-RU" smtClean="0"/>
              <a:pPr/>
              <a:t>30.09.2015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ЗАО «Гидротех»  2013г.</a:t>
            </a:r>
            <a:endParaRPr lang="ru-RU" dirty="0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3C274-485B-4C32-AD9B-8FB795502C8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45C36C-E8FD-450E-9C5D-3A22A6153C65}" type="datetime1">
              <a:rPr lang="ru-RU" smtClean="0"/>
              <a:pPr/>
              <a:t>30.09.2015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ЗАО «Гидротех»  2013г.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3C274-485B-4C32-AD9B-8FB795502C8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C1907-13FA-4875-AA21-5F51232ACD8B}" type="datetime1">
              <a:rPr lang="ru-RU" smtClean="0"/>
              <a:pPr/>
              <a:t>30.09.2015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ЗАО «Гидротех»  2013г.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3C274-485B-4C32-AD9B-8FB795502C8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5BB24E-EBD6-49D5-A425-1155C4B60A5A}" type="datetime1">
              <a:rPr lang="ru-RU" smtClean="0"/>
              <a:pPr/>
              <a:t>30.09.2015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ЗАО «Гидротех»  2013г.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3C274-485B-4C32-AD9B-8FB795502C8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87E8EE-51DB-4AC5-988B-A8E8939D22BE}" type="datetime1">
              <a:rPr lang="ru-RU" smtClean="0"/>
              <a:pPr/>
              <a:t>30.09.2015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ЗАО «Гидротех»  2013г.</a:t>
            </a:r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3C274-485B-4C32-AD9B-8FB795502C8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0DB30-72B0-4AEE-A549-7B38ADD29A00}" type="datetime1">
              <a:rPr lang="ru-RU" smtClean="0"/>
              <a:pPr/>
              <a:t>30.09.2015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ЗАО «Гидротех»  2013г.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3C274-485B-4C32-AD9B-8FB795502C8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5BD31B-99AC-4B90-ADBD-DE80BBDB9AA8}" type="datetime1">
              <a:rPr lang="ru-RU" smtClean="0"/>
              <a:pPr/>
              <a:t>30.09.2015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ЗАО «Гидротех»  2013г.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3C274-485B-4C32-AD9B-8FB795502C8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E1880-7D6F-4CDB-9DE5-B769093EE33D}" type="datetime1">
              <a:rPr lang="ru-RU" smtClean="0"/>
              <a:pPr/>
              <a:t>30.09.2015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ЗАО «Гидротех»  2013г.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3C274-485B-4C32-AD9B-8FB795502C8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7FA90E-DB2E-461C-A258-1ACBE29564E2}" type="datetime1">
              <a:rPr lang="ru-RU" smtClean="0"/>
              <a:pPr/>
              <a:t>30.09.2015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ЗАО «Гидротех»  2013г.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0123C274-485B-4C32-AD9B-8FB795502C8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7978C-D5B7-49DD-9320-D9DAA07D3B44}" type="datetime1">
              <a:rPr lang="ru-RU" smtClean="0"/>
              <a:pPr/>
              <a:t>30.09.2015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ЗАО «Гидротех»  2013г.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3C274-485B-4C32-AD9B-8FB795502C8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5D322-C495-4CC3-9E07-8A55B6E1312E}" type="datetime1">
              <a:rPr lang="ru-RU" smtClean="0"/>
              <a:pPr/>
              <a:t>30.09.2015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ЗАО «Гидротех»  2013г.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3C274-485B-4C32-AD9B-8FB795502C8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EF841AEE-930F-4B2E-A81B-A39BCAA02B93}" type="datetime1">
              <a:rPr lang="ru-RU" smtClean="0"/>
              <a:pPr/>
              <a:t>30.09.2015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r>
              <a:rPr lang="ru-RU" smtClean="0"/>
              <a:t>ЗАО «Гидротех»  2013г.</a:t>
            </a:r>
            <a:endParaRPr lang="ru-RU" dirty="0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123C274-485B-4C32-AD9B-8FB795502C8C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hf hdr="0" dt="0"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142984"/>
            <a:ext cx="7772400" cy="1080120"/>
          </a:xfrm>
        </p:spPr>
        <p:txBody>
          <a:bodyPr>
            <a:normAutofit fontScale="90000"/>
          </a:bodyPr>
          <a:lstStyle/>
          <a:p>
            <a:r>
              <a:rPr lang="ru-RU" sz="6000" b="1" dirty="0" smtClean="0"/>
              <a:t>Тургусунская ГЭС</a:t>
            </a:r>
            <a:r>
              <a:rPr lang="ru-RU" sz="6000" dirty="0" smtClean="0"/>
              <a:t/>
            </a:r>
            <a:br>
              <a:rPr lang="ru-RU" sz="6000" dirty="0" smtClean="0"/>
            </a:br>
            <a:r>
              <a:rPr lang="ru-RU" sz="6000" dirty="0" smtClean="0"/>
              <a:t> </a:t>
            </a:r>
            <a:endParaRPr lang="ru-RU" sz="31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1988840"/>
            <a:ext cx="6400800" cy="1752600"/>
          </a:xfrm>
        </p:spPr>
        <p:txBody>
          <a:bodyPr/>
          <a:lstStyle/>
          <a:p>
            <a:pPr algn="ctr"/>
            <a:r>
              <a:rPr lang="ru-RU" b="1" dirty="0" smtClean="0"/>
              <a:t>Технико-экономическое обоснование инвестиций проекта строительства </a:t>
            </a:r>
            <a:endParaRPr lang="ru-RU" b="1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573016"/>
            <a:ext cx="9144000" cy="2736304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214282" y="6417254"/>
            <a:ext cx="25693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ЗАО «Гидротех»  2013г.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18372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5470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 smtClean="0"/>
              <a:t>Ситуационный план района строительства Тургусунской ГЭС</a:t>
            </a:r>
            <a:endParaRPr lang="ru-RU" sz="3200" dirty="0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 cstate="print"/>
          <a:srcRect l="7657" t="17660" r="4287" b="11917"/>
          <a:stretch>
            <a:fillRect/>
          </a:stretch>
        </p:blipFill>
        <p:spPr bwMode="auto">
          <a:xfrm>
            <a:off x="335177" y="1214422"/>
            <a:ext cx="8594541" cy="48577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3C274-485B-4C32-AD9B-8FB795502C8C}" type="slidenum">
              <a:rPr lang="ru-RU" smtClean="0"/>
              <a:pPr/>
              <a:t>2</a:t>
            </a:fld>
            <a:endParaRPr lang="ru-RU" dirty="0"/>
          </a:p>
        </p:txBody>
      </p:sp>
      <p:sp>
        <p:nvSpPr>
          <p:cNvPr id="12" name="Нижний колонтитул 11"/>
          <p:cNvSpPr>
            <a:spLocks noGrp="1"/>
          </p:cNvSpPr>
          <p:nvPr>
            <p:ph type="ftr" sz="quarter" idx="11"/>
          </p:nvPr>
        </p:nvSpPr>
        <p:spPr>
          <a:xfrm>
            <a:off x="142844" y="6357958"/>
            <a:ext cx="3352800" cy="365125"/>
          </a:xfrm>
        </p:spPr>
        <p:txBody>
          <a:bodyPr/>
          <a:lstStyle/>
          <a:p>
            <a:r>
              <a:rPr lang="ru-RU" smtClean="0"/>
              <a:t>ЗАО «Гидротех»  2013г.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 smtClean="0"/>
              <a:t>Карта расположения створа Тургусунской ГЭС</a:t>
            </a:r>
            <a:endParaRPr lang="ru-RU" sz="32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199677" y="1071546"/>
            <a:ext cx="8721906" cy="52149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3C274-485B-4C32-AD9B-8FB795502C8C}" type="slidenum">
              <a:rPr lang="ru-RU" smtClean="0"/>
              <a:pPr/>
              <a:t>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142844" y="6357958"/>
            <a:ext cx="3352800" cy="365125"/>
          </a:xfrm>
        </p:spPr>
        <p:txBody>
          <a:bodyPr/>
          <a:lstStyle/>
          <a:p>
            <a:r>
              <a:rPr lang="ru-RU" smtClean="0"/>
              <a:t>ЗАО «Гидротех»  2013г.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5470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 smtClean="0"/>
              <a:t>Продольный профиль реки Тургусун</a:t>
            </a:r>
            <a:endParaRPr lang="ru-RU" sz="32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827063" y="1071546"/>
            <a:ext cx="7602589" cy="53797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3C274-485B-4C32-AD9B-8FB795502C8C}" type="slidenum">
              <a:rPr lang="ru-RU" smtClean="0"/>
              <a:pPr/>
              <a:t>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142844" y="6357958"/>
            <a:ext cx="3352800" cy="365125"/>
          </a:xfrm>
        </p:spPr>
        <p:txBody>
          <a:bodyPr/>
          <a:lstStyle/>
          <a:p>
            <a:r>
              <a:rPr lang="ru-RU" smtClean="0"/>
              <a:t>ЗАО «Гидротех»  2013г.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5470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 smtClean="0"/>
              <a:t>Гидрология реки Тургусун</a:t>
            </a:r>
            <a:endParaRPr lang="ru-RU" sz="3200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3C274-485B-4C32-AD9B-8FB795502C8C}" type="slidenum">
              <a:rPr lang="ru-RU" smtClean="0"/>
              <a:pPr/>
              <a:t>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142844" y="6357958"/>
            <a:ext cx="3352800" cy="365125"/>
          </a:xfrm>
        </p:spPr>
        <p:txBody>
          <a:bodyPr/>
          <a:lstStyle/>
          <a:p>
            <a:r>
              <a:rPr lang="ru-RU" smtClean="0"/>
              <a:t>ЗАО «Гидротех»  2013г.</a:t>
            </a:r>
            <a:endParaRPr lang="ru-RU" dirty="0"/>
          </a:p>
        </p:txBody>
      </p:sp>
      <p:pic>
        <p:nvPicPr>
          <p:cNvPr id="1026" name="Рисунок 12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1285860"/>
            <a:ext cx="3929090" cy="371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Рисунок 12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00562" y="1285860"/>
            <a:ext cx="4264014" cy="3725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Заголовок 1"/>
          <p:cNvSpPr txBox="1">
            <a:spLocks/>
          </p:cNvSpPr>
          <p:nvPr/>
        </p:nvSpPr>
        <p:spPr>
          <a:xfrm>
            <a:off x="500034" y="5275298"/>
            <a:ext cx="3929090" cy="439718"/>
          </a:xfrm>
          <a:prstGeom prst="rect">
            <a:avLst/>
          </a:prstGeom>
        </p:spPr>
        <p:txBody>
          <a:bodyPr vert="horz" lIns="0" rIns="0" bIns="0" anchor="b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Гидрографы реки</a:t>
            </a:r>
            <a:r>
              <a:rPr kumimoji="0" lang="ru-RU" sz="1400" b="1" i="0" u="none" strike="noStrike" kern="1200" cap="none" spc="0" normalizeH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lang="ru-RU" sz="14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для </a:t>
            </a:r>
            <a:r>
              <a:rPr lang="ru-RU" sz="1400" b="1" dirty="0" err="1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средневодного</a:t>
            </a:r>
            <a:r>
              <a:rPr lang="ru-RU" sz="14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, многоводного и маловодного годов.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2" name="Заголовок 1"/>
          <p:cNvSpPr txBox="1">
            <a:spLocks/>
          </p:cNvSpPr>
          <p:nvPr/>
        </p:nvSpPr>
        <p:spPr>
          <a:xfrm>
            <a:off x="4572000" y="5060984"/>
            <a:ext cx="3929090" cy="439718"/>
          </a:xfrm>
          <a:prstGeom prst="rect">
            <a:avLst/>
          </a:prstGeom>
        </p:spPr>
        <p:txBody>
          <a:bodyPr vert="horz" lIns="0" rIns="0" bIns="0" anchor="b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График продолжительности стока</a:t>
            </a:r>
            <a:r>
              <a:rPr kumimoji="0" lang="ru-RU" sz="1400" b="1" i="0" u="none" strike="noStrike" kern="1200" cap="none" spc="0" normalizeH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реки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5470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 smtClean="0"/>
              <a:t>Тургусунская ГЭС. Генплан</a:t>
            </a:r>
            <a:endParaRPr lang="ru-RU" sz="32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 l="5902" t="8351" r="33389" b="23645"/>
          <a:stretch>
            <a:fillRect/>
          </a:stretch>
        </p:blipFill>
        <p:spPr bwMode="auto">
          <a:xfrm>
            <a:off x="1357290" y="1071546"/>
            <a:ext cx="6643734" cy="52596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3C274-485B-4C32-AD9B-8FB795502C8C}" type="slidenum">
              <a:rPr lang="ru-RU" smtClean="0"/>
              <a:pPr/>
              <a:t>6</a:t>
            </a:fld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>
          <a:xfrm>
            <a:off x="142844" y="6357958"/>
            <a:ext cx="3352800" cy="365125"/>
          </a:xfrm>
        </p:spPr>
        <p:txBody>
          <a:bodyPr/>
          <a:lstStyle/>
          <a:p>
            <a:r>
              <a:rPr lang="ru-RU" smtClean="0"/>
              <a:t>ЗАО «Гидротех»  2013г.</a:t>
            </a:r>
            <a:endParaRPr lang="ru-RU" dirty="0"/>
          </a:p>
        </p:txBody>
      </p:sp>
      <p:pic>
        <p:nvPicPr>
          <p:cNvPr id="2051" name="Picture 3" descr="\\Dpgts16\d\Тургусун\Презентации\Слайды\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57686" y="4143380"/>
            <a:ext cx="4214842" cy="234852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5470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 smtClean="0"/>
              <a:t>Здание ГЭС. </a:t>
            </a:r>
            <a:br>
              <a:rPr lang="ru-RU" sz="3200" b="1" dirty="0" smtClean="0"/>
            </a:br>
            <a:r>
              <a:rPr lang="ru-RU" sz="3200" b="1" dirty="0" smtClean="0"/>
              <a:t>Поперечный разрез по агрегату.</a:t>
            </a:r>
            <a:endParaRPr lang="ru-RU" sz="32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214282" y="1146323"/>
            <a:ext cx="6429420" cy="53545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3C274-485B-4C32-AD9B-8FB795502C8C}" type="slidenum">
              <a:rPr lang="ru-RU" smtClean="0"/>
              <a:pPr/>
              <a:t>7</a:t>
            </a:fld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>
          <a:xfrm>
            <a:off x="142844" y="6357958"/>
            <a:ext cx="3352800" cy="365125"/>
          </a:xfrm>
        </p:spPr>
        <p:txBody>
          <a:bodyPr/>
          <a:lstStyle/>
          <a:p>
            <a:r>
              <a:rPr lang="ru-RU" smtClean="0"/>
              <a:t>ЗАО «Гидротех»  2013г.</a:t>
            </a:r>
            <a:endParaRPr lang="ru-RU" dirty="0"/>
          </a:p>
        </p:txBody>
      </p:sp>
      <p:pic>
        <p:nvPicPr>
          <p:cNvPr id="3074" name="Picture 2" descr="\\Dpgts16\d\Тургусун\Презентации\Слайды\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72132" y="1071546"/>
            <a:ext cx="3203279" cy="271464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5470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 smtClean="0"/>
              <a:t>Здание ГЭС. План на отметке 541.27</a:t>
            </a:r>
            <a:endParaRPr lang="ru-RU" sz="320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 l="5530" t="11774" r="46835" b="26947"/>
          <a:stretch>
            <a:fillRect/>
          </a:stretch>
        </p:blipFill>
        <p:spPr bwMode="auto">
          <a:xfrm>
            <a:off x="214282" y="1071546"/>
            <a:ext cx="5643602" cy="51313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3C274-485B-4C32-AD9B-8FB795502C8C}" type="slidenum">
              <a:rPr lang="ru-RU" smtClean="0"/>
              <a:pPr/>
              <a:t>8</a:t>
            </a:fld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>
          <a:xfrm>
            <a:off x="142844" y="6357958"/>
            <a:ext cx="3352800" cy="365125"/>
          </a:xfrm>
        </p:spPr>
        <p:txBody>
          <a:bodyPr/>
          <a:lstStyle/>
          <a:p>
            <a:r>
              <a:rPr lang="ru-RU" smtClean="0"/>
              <a:t>ЗАО «Гидротех»  2013г.</a:t>
            </a:r>
            <a:endParaRPr lang="ru-RU" dirty="0"/>
          </a:p>
        </p:txBody>
      </p:sp>
      <p:pic>
        <p:nvPicPr>
          <p:cNvPr id="4098" name="Picture 2" descr="\\Dpgts16\d\Тургусун\Презентации\Слайды\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72132" y="2357430"/>
            <a:ext cx="3429024" cy="349767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5470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 smtClean="0"/>
              <a:t>Бетонная переливная плотина.</a:t>
            </a:r>
            <a:br>
              <a:rPr lang="ru-RU" sz="3200" b="1" dirty="0" smtClean="0"/>
            </a:br>
            <a:r>
              <a:rPr lang="ru-RU" sz="3200" b="1" dirty="0" smtClean="0"/>
              <a:t>Поперечный разрез.</a:t>
            </a:r>
            <a:endParaRPr lang="ru-RU" sz="3200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 t="2632"/>
          <a:stretch>
            <a:fillRect/>
          </a:stretch>
        </p:blipFill>
        <p:spPr bwMode="auto">
          <a:xfrm>
            <a:off x="142844" y="1214422"/>
            <a:ext cx="4948663" cy="528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3C274-485B-4C32-AD9B-8FB795502C8C}" type="slidenum">
              <a:rPr lang="ru-RU" smtClean="0"/>
              <a:pPr/>
              <a:t>9</a:t>
            </a:fld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>
          <a:xfrm>
            <a:off x="142844" y="6357958"/>
            <a:ext cx="3352800" cy="365125"/>
          </a:xfrm>
        </p:spPr>
        <p:txBody>
          <a:bodyPr/>
          <a:lstStyle/>
          <a:p>
            <a:r>
              <a:rPr lang="ru-RU" smtClean="0"/>
              <a:t>ЗАО «Гидротех»  2013г.</a:t>
            </a:r>
            <a:endParaRPr lang="ru-RU" dirty="0"/>
          </a:p>
        </p:txBody>
      </p:sp>
      <p:pic>
        <p:nvPicPr>
          <p:cNvPr id="5122" name="Picture 2" descr="\\Dpgts16\d\Тургусун\Презентации\Слайды\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57752" y="1241189"/>
            <a:ext cx="4143372" cy="204493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5470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 smtClean="0"/>
              <a:t>Укрупненная ведомость строительных работ по Тургусунской ГЭС</a:t>
            </a:r>
            <a:endParaRPr lang="ru-RU" sz="3200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 l="30053" t="20251" r="29332" b="13210"/>
          <a:stretch>
            <a:fillRect/>
          </a:stretch>
        </p:blipFill>
        <p:spPr bwMode="auto">
          <a:xfrm>
            <a:off x="2261758" y="994881"/>
            <a:ext cx="4707041" cy="54501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3C274-485B-4C32-AD9B-8FB795502C8C}" type="slidenum">
              <a:rPr lang="ru-RU" smtClean="0"/>
              <a:pPr/>
              <a:t>10</a:t>
            </a:fld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>
          <a:xfrm>
            <a:off x="142844" y="6357958"/>
            <a:ext cx="3352800" cy="365125"/>
          </a:xfrm>
        </p:spPr>
        <p:txBody>
          <a:bodyPr/>
          <a:lstStyle/>
          <a:p>
            <a:r>
              <a:rPr lang="ru-RU" smtClean="0"/>
              <a:t>ЗАО «Гидротех»  2013г.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 smtClean="0"/>
              <a:t>Стоимость строительства по главам ССР</a:t>
            </a:r>
            <a:endParaRPr lang="ru-RU" sz="3200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3C274-485B-4C32-AD9B-8FB795502C8C}" type="slidenum">
              <a:rPr lang="ru-RU" smtClean="0"/>
              <a:pPr/>
              <a:t>11</a:t>
            </a:fld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>
          <a:xfrm>
            <a:off x="142844" y="6357958"/>
            <a:ext cx="3352800" cy="365125"/>
          </a:xfrm>
        </p:spPr>
        <p:txBody>
          <a:bodyPr/>
          <a:lstStyle/>
          <a:p>
            <a:r>
              <a:rPr lang="ru-RU" smtClean="0"/>
              <a:t>ЗАО «Гидротех»  2013г.</a:t>
            </a:r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542" y="1052735"/>
            <a:ext cx="7704856" cy="5596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47020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/>
              <a:t>Структура и источники финансирования проекта</a:t>
            </a:r>
            <a:endParaRPr lang="ru-RU" sz="3200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3C274-485B-4C32-AD9B-8FB795502C8C}" type="slidenum">
              <a:rPr lang="ru-RU" smtClean="0"/>
              <a:pPr/>
              <a:t>12</a:t>
            </a:fld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>
          <a:xfrm>
            <a:off x="142844" y="6357958"/>
            <a:ext cx="3352800" cy="365125"/>
          </a:xfrm>
        </p:spPr>
        <p:txBody>
          <a:bodyPr/>
          <a:lstStyle/>
          <a:p>
            <a:r>
              <a:rPr lang="ru-RU" smtClean="0"/>
              <a:t>ЗАО «Гидротех»  2013г.</a:t>
            </a:r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3743561"/>
              </p:ext>
            </p:extLst>
          </p:nvPr>
        </p:nvGraphicFramePr>
        <p:xfrm>
          <a:off x="899592" y="1484784"/>
          <a:ext cx="7632849" cy="4392488"/>
        </p:xfrm>
        <a:graphic>
          <a:graphicData uri="http://schemas.openxmlformats.org/drawingml/2006/table">
            <a:tbl>
              <a:tblPr firstRow="1" firstCol="1" bandRow="1" bandCol="1"/>
              <a:tblGrid>
                <a:gridCol w="2678653"/>
                <a:gridCol w="993755"/>
                <a:gridCol w="2612766"/>
                <a:gridCol w="1347675"/>
              </a:tblGrid>
              <a:tr h="661164">
                <a:tc gridSpan="4">
                  <a:txBody>
                    <a:bodyPr/>
                    <a:lstStyle/>
                    <a:p>
                      <a:pPr marR="316865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1" spc="-10" dirty="0" smtClean="0">
                          <a:effectLst/>
                          <a:latin typeface="Times New Roman"/>
                          <a:ea typeface="Times New Roman"/>
                        </a:rPr>
                        <a:t>Стоимость </a:t>
                      </a:r>
                      <a:r>
                        <a:rPr lang="ru-RU" sz="1400" b="1" spc="-10" dirty="0">
                          <a:effectLst/>
                          <a:latin typeface="Times New Roman"/>
                          <a:ea typeface="Times New Roman"/>
                        </a:rPr>
                        <a:t>проекта – </a:t>
                      </a:r>
                      <a:r>
                        <a:rPr lang="ru-RU" sz="1400" b="1" dirty="0">
                          <a:effectLst/>
                          <a:latin typeface="Times New Roman"/>
                          <a:ea typeface="Times New Roman"/>
                        </a:rPr>
                        <a:t>48 432,8 тыс. долларов без учета НДС.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F1D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46265">
                <a:tc gridSpan="2">
                  <a:txBody>
                    <a:bodyPr/>
                    <a:lstStyle/>
                    <a:p>
                      <a:pPr marR="316865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1" spc="-10">
                          <a:effectLst/>
                          <a:latin typeface="Times New Roman"/>
                          <a:ea typeface="Times New Roman"/>
                        </a:rPr>
                        <a:t>Собственные средства / 20%</a:t>
                      </a:r>
                      <a:r>
                        <a:rPr lang="ru-RU" sz="1200" spc="-10"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R="316865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spc="-10">
                          <a:effectLst/>
                          <a:latin typeface="Times New Roman"/>
                          <a:ea typeface="Times New Roman"/>
                        </a:rPr>
                        <a:t>ТОО «Туругусун-1»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R="316865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1" spc="-10">
                          <a:effectLst/>
                          <a:latin typeface="Times New Roman"/>
                          <a:ea typeface="Times New Roman"/>
                        </a:rPr>
                        <a:t>Заемные средства /  80%</a:t>
                      </a:r>
                      <a:r>
                        <a:rPr lang="ru-RU" sz="1200" spc="-10"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R="316865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spc="-10">
                          <a:effectLst/>
                          <a:latin typeface="Times New Roman"/>
                          <a:ea typeface="Times New Roman"/>
                        </a:rPr>
                        <a:t>Банк-кредитор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4626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spc="-10">
                          <a:effectLst/>
                          <a:latin typeface="Times New Roman"/>
                          <a:ea typeface="Times New Roman"/>
                        </a:rPr>
                        <a:t>Наименование  мероприятия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spc="-10">
                          <a:effectLst/>
                          <a:latin typeface="Times New Roman"/>
                          <a:ea typeface="Times New Roman"/>
                        </a:rPr>
                        <a:t>Сумма, 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i="1" spc="-10">
                          <a:effectLst/>
                          <a:latin typeface="Times New Roman"/>
                          <a:ea typeface="Times New Roman"/>
                        </a:rPr>
                        <a:t>тыс. долл.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spc="-10">
                          <a:effectLst/>
                          <a:latin typeface="Times New Roman"/>
                          <a:ea typeface="Times New Roman"/>
                        </a:rPr>
                        <a:t>Наименование  мероприятия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spc="-10">
                          <a:effectLst/>
                          <a:latin typeface="Times New Roman"/>
                          <a:ea typeface="Times New Roman"/>
                        </a:rPr>
                        <a:t>Сумма, 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i="1" spc="-10">
                          <a:effectLst/>
                          <a:latin typeface="Times New Roman"/>
                          <a:ea typeface="Times New Roman"/>
                        </a:rPr>
                        <a:t>тыс. долл. 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AEEF3"/>
                    </a:solidFill>
                  </a:tcPr>
                </a:tc>
              </a:tr>
              <a:tr h="1865662">
                <a:tc>
                  <a:txBody>
                    <a:bodyPr/>
                    <a:lstStyle/>
                    <a:p>
                      <a:pPr marL="228600" indent="-228600">
                        <a:lnSpc>
                          <a:spcPct val="150000"/>
                        </a:lnSpc>
                        <a:spcAft>
                          <a:spcPts val="0"/>
                        </a:spcAft>
                        <a:buAutoNum type="arabicPeriod"/>
                      </a:pPr>
                      <a:r>
                        <a:rPr lang="ru-RU" sz="1200" spc="-10" dirty="0" smtClean="0">
                          <a:effectLst/>
                          <a:latin typeface="Times New Roman"/>
                          <a:ea typeface="Times New Roman"/>
                        </a:rPr>
                        <a:t>Здания </a:t>
                      </a:r>
                      <a:r>
                        <a:rPr lang="ru-RU" sz="1200" spc="-10" dirty="0">
                          <a:effectLst/>
                          <a:latin typeface="Times New Roman"/>
                          <a:ea typeface="Times New Roman"/>
                        </a:rPr>
                        <a:t>и сооружения включая ПИР и </a:t>
                      </a:r>
                      <a:r>
                        <a:rPr lang="ru-RU" sz="1200" spc="-10" dirty="0" smtClean="0">
                          <a:effectLst/>
                          <a:latin typeface="Times New Roman"/>
                          <a:ea typeface="Times New Roman"/>
                        </a:rPr>
                        <a:t>СМР</a:t>
                      </a:r>
                    </a:p>
                    <a:p>
                      <a:pPr marL="228600" indent="-228600">
                        <a:lnSpc>
                          <a:spcPct val="150000"/>
                        </a:lnSpc>
                        <a:spcAft>
                          <a:spcPts val="0"/>
                        </a:spcAft>
                        <a:buAutoNum type="arabicPeriod"/>
                      </a:pPr>
                      <a:endParaRPr lang="ru-RU" sz="1200" spc="-10" dirty="0" smtClean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228600" indent="-228600">
                        <a:lnSpc>
                          <a:spcPct val="150000"/>
                        </a:lnSpc>
                        <a:spcAft>
                          <a:spcPts val="0"/>
                        </a:spcAft>
                        <a:buAutoNum type="arabicPeriod"/>
                      </a:pPr>
                      <a:r>
                        <a:rPr lang="ru-RU" sz="1200" spc="-10" dirty="0" smtClean="0">
                          <a:effectLst/>
                          <a:latin typeface="Times New Roman"/>
                          <a:ea typeface="Times New Roman"/>
                        </a:rPr>
                        <a:t>Оборудование</a:t>
                      </a:r>
                      <a:r>
                        <a:rPr lang="ru-RU" sz="1200" spc="-10" dirty="0">
                          <a:effectLst/>
                          <a:latin typeface="Times New Roman"/>
                          <a:ea typeface="Times New Roman"/>
                        </a:rPr>
                        <a:t>, включая МР и ПНР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spc="-1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spc="-10" dirty="0">
                          <a:effectLst/>
                          <a:latin typeface="Times New Roman"/>
                          <a:ea typeface="Times New Roman"/>
                        </a:rPr>
                        <a:t>6 283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spc="-1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spc="-10" dirty="0">
                          <a:effectLst/>
                          <a:latin typeface="Times New Roman"/>
                          <a:ea typeface="Times New Roman"/>
                        </a:rPr>
                        <a:t>3 403,5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228600" indent="-228600">
                        <a:lnSpc>
                          <a:spcPct val="150000"/>
                        </a:lnSpc>
                        <a:spcAft>
                          <a:spcPts val="0"/>
                        </a:spcAft>
                        <a:buAutoNum type="arabicPeriod"/>
                      </a:pPr>
                      <a:r>
                        <a:rPr lang="ru-RU" sz="1200" spc="-10" dirty="0" smtClean="0">
                          <a:effectLst/>
                          <a:latin typeface="Times New Roman"/>
                          <a:ea typeface="Times New Roman"/>
                        </a:rPr>
                        <a:t>Здания </a:t>
                      </a:r>
                      <a:r>
                        <a:rPr lang="ru-RU" sz="1200" spc="-10" dirty="0">
                          <a:effectLst/>
                          <a:latin typeface="Times New Roman"/>
                          <a:ea typeface="Times New Roman"/>
                        </a:rPr>
                        <a:t>и сооружения включая ПИР и </a:t>
                      </a:r>
                      <a:r>
                        <a:rPr lang="ru-RU" sz="1200" spc="-10" dirty="0" smtClean="0">
                          <a:effectLst/>
                          <a:latin typeface="Times New Roman"/>
                          <a:ea typeface="Times New Roman"/>
                        </a:rPr>
                        <a:t>СМР</a:t>
                      </a:r>
                    </a:p>
                    <a:p>
                      <a:pPr marL="228600" indent="-228600">
                        <a:lnSpc>
                          <a:spcPct val="150000"/>
                        </a:lnSpc>
                        <a:spcAft>
                          <a:spcPts val="0"/>
                        </a:spcAft>
                        <a:buAutoNum type="arabicPeriod"/>
                      </a:pP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spc="-10" dirty="0">
                          <a:effectLst/>
                          <a:latin typeface="Times New Roman"/>
                          <a:ea typeface="Times New Roman"/>
                        </a:rPr>
                        <a:t>2. Оборудование, включая МР и ПНР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spc="-1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spc="-10">
                          <a:effectLst/>
                          <a:latin typeface="Times New Roman"/>
                          <a:ea typeface="Times New Roman"/>
                        </a:rPr>
                        <a:t>25 132,2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spc="-1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spc="-10">
                          <a:effectLst/>
                          <a:latin typeface="Times New Roman"/>
                          <a:ea typeface="Times New Roman"/>
                        </a:rPr>
                        <a:t>13 614,1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73132">
                <a:tc>
                  <a:txBody>
                    <a:bodyPr/>
                    <a:lstStyle/>
                    <a:p>
                      <a:pPr marL="457200" indent="450215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1" spc="-10">
                          <a:effectLst/>
                          <a:latin typeface="Times New Roman"/>
                          <a:ea typeface="Times New Roman"/>
                        </a:rPr>
                        <a:t>Итого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1" spc="-10">
                          <a:effectLst/>
                          <a:latin typeface="Times New Roman"/>
                          <a:ea typeface="Times New Roman"/>
                        </a:rPr>
                        <a:t>9 686,6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1" spc="-1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1" spc="-10" dirty="0">
                          <a:effectLst/>
                          <a:latin typeface="Times New Roman"/>
                          <a:ea typeface="Times New Roman"/>
                        </a:rPr>
                        <a:t>38 746,2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AEEF3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00266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401</TotalTime>
  <Words>230</Words>
  <Application>Microsoft Office PowerPoint</Application>
  <PresentationFormat>Экран (4:3)</PresentationFormat>
  <Paragraphs>68</Paragraphs>
  <Slides>12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Поток</vt:lpstr>
      <vt:lpstr>Тургусунская ГЭС  </vt:lpstr>
      <vt:lpstr>Ситуационный план района строительства Тургусунской ГЭС</vt:lpstr>
      <vt:lpstr>Карта расположения створа Тургусунской ГЭС</vt:lpstr>
      <vt:lpstr>Продольный профиль реки Тургусун</vt:lpstr>
      <vt:lpstr>Гидрология реки Тургусун</vt:lpstr>
      <vt:lpstr>Тургусунская ГЭС. Генплан</vt:lpstr>
      <vt:lpstr>Здание ГЭС.  Поперечный разрез по агрегату.</vt:lpstr>
      <vt:lpstr>Здание ГЭС. План на отметке 541.27</vt:lpstr>
      <vt:lpstr>Бетонная переливная плотина. Поперечный разрез.</vt:lpstr>
      <vt:lpstr>Укрупненная ведомость строительных работ по Тургусунской ГЭС</vt:lpstr>
      <vt:lpstr>Стоимость строительства по главам ССР</vt:lpstr>
      <vt:lpstr>Структура и источники финансирования проекта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Тургусунская Гэс</dc:title>
  <dc:creator>Irina</dc:creator>
  <cp:lastModifiedBy>Тамара Сегеда (Заведующая кафедрой ПЭ)</cp:lastModifiedBy>
  <cp:revision>38</cp:revision>
  <dcterms:created xsi:type="dcterms:W3CDTF">2013-05-22T11:47:23Z</dcterms:created>
  <dcterms:modified xsi:type="dcterms:W3CDTF">2015-09-30T07:41:22Z</dcterms:modified>
</cp:coreProperties>
</file>